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 u="heavy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92840" y="0"/>
            <a:ext cx="899160" cy="6858000"/>
          </a:xfrm>
          <a:custGeom>
            <a:avLst/>
            <a:gdLst/>
            <a:ahLst/>
            <a:cxnLst/>
            <a:rect l="l" t="t" r="r" b="b"/>
            <a:pathLst>
              <a:path w="899159" h="6858000">
                <a:moveTo>
                  <a:pt x="0" y="0"/>
                </a:moveTo>
                <a:lnTo>
                  <a:pt x="0" y="6857998"/>
                </a:lnTo>
                <a:lnTo>
                  <a:pt x="899159" y="6857998"/>
                </a:lnTo>
                <a:lnTo>
                  <a:pt x="899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487" y="953211"/>
            <a:ext cx="1120302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 u="heavy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07819" y="1836547"/>
            <a:ext cx="7976361" cy="3899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hdnow.org/communicable-disease-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hdnow.org/" TargetMode="External"/><Relationship Id="rId2" Type="http://schemas.openxmlformats.org/officeDocument/2006/relationships/hyperlink" Target="mailto:director@tchdnow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11734800" cy="6858000"/>
          </a:xfrm>
          <a:custGeom>
            <a:avLst/>
            <a:gdLst/>
            <a:ahLst/>
            <a:cxnLst/>
            <a:rect l="l" t="t" r="r" b="b"/>
            <a:pathLst>
              <a:path w="11734800" h="6858000">
                <a:moveTo>
                  <a:pt x="0" y="6858000"/>
                </a:moveTo>
                <a:lnTo>
                  <a:pt x="11734800" y="6858000"/>
                </a:lnTo>
                <a:lnTo>
                  <a:pt x="1173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53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E6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40866" y="706577"/>
            <a:ext cx="5936615" cy="405066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 marR="5080">
              <a:lnSpc>
                <a:spcPct val="85000"/>
              </a:lnSpc>
              <a:spcBef>
                <a:spcPts val="1180"/>
              </a:spcBef>
            </a:pPr>
            <a:r>
              <a:rPr sz="6000" u="none" spc="-50" dirty="0">
                <a:solidFill>
                  <a:srgbClr val="FFFFFF"/>
                </a:solidFill>
                <a:latin typeface="Palatino Linotype" panose="02040502050505030304" pitchFamily="18" charset="0"/>
              </a:rPr>
              <a:t>Surveillance</a:t>
            </a:r>
            <a:r>
              <a:rPr sz="6000" u="none" spc="-165" dirty="0">
                <a:solidFill>
                  <a:srgbClr val="FFFFFF"/>
                </a:solidFill>
                <a:latin typeface="Palatino Linotype" panose="02040502050505030304" pitchFamily="18" charset="0"/>
              </a:rPr>
              <a:t> </a:t>
            </a:r>
            <a:r>
              <a:rPr sz="6000" u="none" spc="-40" dirty="0">
                <a:solidFill>
                  <a:srgbClr val="FFFFFF"/>
                </a:solidFill>
                <a:latin typeface="Palatino Linotype" panose="02040502050505030304" pitchFamily="18" charset="0"/>
              </a:rPr>
              <a:t>Site  </a:t>
            </a:r>
            <a:r>
              <a:rPr sz="6000" u="none" spc="-45" dirty="0">
                <a:solidFill>
                  <a:srgbClr val="FFFFFF"/>
                </a:solidFill>
                <a:latin typeface="Palatino Linotype" panose="02040502050505030304" pitchFamily="18" charset="0"/>
              </a:rPr>
              <a:t>Reporting  Requirements  </a:t>
            </a:r>
            <a:r>
              <a:rPr sz="6000" u="none" spc="-35" dirty="0">
                <a:solidFill>
                  <a:srgbClr val="FFFFFF"/>
                </a:solidFill>
                <a:latin typeface="Palatino Linotype" panose="02040502050505030304" pitchFamily="18" charset="0"/>
              </a:rPr>
              <a:t>for </a:t>
            </a:r>
            <a:r>
              <a:rPr sz="6000" u="none" spc="-45" dirty="0">
                <a:solidFill>
                  <a:srgbClr val="FFFFFF"/>
                </a:solidFill>
                <a:latin typeface="Palatino Linotype" panose="02040502050505030304" pitchFamily="18" charset="0"/>
              </a:rPr>
              <a:t>Infectious  </a:t>
            </a:r>
            <a:r>
              <a:rPr sz="6000" u="none" spc="-50" dirty="0">
                <a:solidFill>
                  <a:srgbClr val="FFFFFF"/>
                </a:solidFill>
                <a:latin typeface="Palatino Linotype" panose="02040502050505030304" pitchFamily="18" charset="0"/>
              </a:rPr>
              <a:t>Diseases</a:t>
            </a:r>
            <a:endParaRPr sz="6000" dirty="0">
              <a:latin typeface="Palatino Linotype" panose="0204050205050503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0866" y="4813553"/>
            <a:ext cx="9074150" cy="11945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Updated </a:t>
            </a:r>
            <a:r>
              <a:rPr lang="en-US" sz="2200" spc="-5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January 2019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i="1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Training Materials produced by the Tuscarawas County Health Department utilizing  the </a:t>
            </a:r>
            <a:r>
              <a:rPr sz="1800" i="1" spc="0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Ohio </a:t>
            </a:r>
            <a:r>
              <a:rPr sz="1800" i="1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Department of Health </a:t>
            </a:r>
            <a:r>
              <a:rPr sz="1800" i="1" spc="0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Infectious </a:t>
            </a:r>
            <a:r>
              <a:rPr sz="1800" i="1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Disease Control Manual (IDCM) and </a:t>
            </a:r>
            <a:r>
              <a:rPr sz="1800" i="1" spc="0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Ohio  </a:t>
            </a:r>
            <a:r>
              <a:rPr sz="1800" i="1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Administrative Code Chapter</a:t>
            </a:r>
            <a:r>
              <a:rPr sz="1800" i="1" spc="-5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1800" i="1" spc="5" dirty="0">
                <a:solidFill>
                  <a:srgbClr val="BEBEBE"/>
                </a:solidFill>
                <a:latin typeface="Palatino Linotype" panose="02040502050505030304" pitchFamily="18" charset="0"/>
                <a:cs typeface="Century Schoolbook"/>
              </a:rPr>
              <a:t>3701-3</a:t>
            </a:r>
            <a:endParaRPr sz="1800" dirty="0">
              <a:latin typeface="Palatino Linotype" panose="02040502050505030304" pitchFamily="18" charset="0"/>
              <a:cs typeface="Century School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42631" y="376427"/>
            <a:ext cx="4572000" cy="3971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30212" y="462026"/>
          <a:ext cx="10234930" cy="562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7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entury Schoolbook"/>
                          <a:cs typeface="Century Schoolbook"/>
                        </a:rPr>
                        <a:t>Name</a:t>
                      </a:r>
                      <a:endParaRPr sz="1800" dirty="0">
                        <a:latin typeface="Century Schoolbook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entury Schoolbook"/>
                          <a:cs typeface="Century Schoolbook"/>
                        </a:rPr>
                        <a:t>Class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St.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Louis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encephalitis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virus</a:t>
                      </a:r>
                      <a:r>
                        <a:rPr sz="1800" spc="-20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disease</a:t>
                      </a:r>
                      <a:endParaRPr sz="1800" dirty="0">
                        <a:latin typeface="Century Schoolbook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106680" marR="86360" indent="-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Staphylococcus aureus,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with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resistance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or 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intermediate resistance to vancomycin </a:t>
                      </a:r>
                      <a:r>
                        <a:rPr sz="1800" spc="-10" dirty="0">
                          <a:latin typeface="Century Schoolbook"/>
                          <a:cs typeface="Century Schoolbook"/>
                        </a:rPr>
                        <a:t>(VRSA,  VISA)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Streptococcal disease,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group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A,</a:t>
                      </a:r>
                      <a:r>
                        <a:rPr sz="1800" spc="-15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invasive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Streptococcal disease,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group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B,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in</a:t>
                      </a:r>
                      <a:r>
                        <a:rPr sz="1800" spc="-30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newborn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Streptococcal toxic shock syndrome</a:t>
                      </a:r>
                      <a:r>
                        <a:rPr sz="1800" spc="-20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10" dirty="0">
                          <a:latin typeface="Century Schoolbook"/>
                          <a:cs typeface="Century Schoolbook"/>
                        </a:rPr>
                        <a:t>(STSS)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Streptococcus pneumonia, invasive</a:t>
                      </a:r>
                      <a:r>
                        <a:rPr sz="1800" spc="25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10" dirty="0">
                          <a:latin typeface="Century Schoolbook"/>
                          <a:cs typeface="Century Schoolbook"/>
                        </a:rPr>
                        <a:t>disease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Syphilis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Tetanus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Toxic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Shock</a:t>
                      </a:r>
                      <a:r>
                        <a:rPr sz="1800" spc="-20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Syndrome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Trichinellosis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Tuberculosis, </a:t>
                      </a:r>
                      <a:r>
                        <a:rPr sz="1800" dirty="0">
                          <a:latin typeface="Century Schoolbook"/>
                          <a:cs typeface="Century Schoolbook"/>
                        </a:rPr>
                        <a:t>including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multi-drug</a:t>
                      </a:r>
                      <a:r>
                        <a:rPr sz="1800" spc="-25" dirty="0">
                          <a:latin typeface="Century Schoolbook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resistant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tuberculosis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Century Schoolbook"/>
                          <a:cs typeface="Century Schoolbook"/>
                        </a:rPr>
                        <a:t>Tularemia</a:t>
                      </a:r>
                      <a:endParaRPr sz="1800">
                        <a:latin typeface="Century Schoolbook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Century Schoolbook"/>
                          <a:cs typeface="Century Schoolbook"/>
                        </a:rPr>
                        <a:t>A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34076"/>
              </p:ext>
            </p:extLst>
          </p:nvPr>
        </p:nvGraphicFramePr>
        <p:xfrm>
          <a:off x="409575" y="325500"/>
          <a:ext cx="10495280" cy="407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Typhoid</a:t>
                      </a:r>
                      <a:r>
                        <a:rPr sz="1800" spc="-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fever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Typhus</a:t>
                      </a:r>
                      <a:r>
                        <a:rPr sz="1800" spc="-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fever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Varicella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Vibriosis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Viral hemorrhagic fever</a:t>
                      </a:r>
                      <a:r>
                        <a:rPr sz="1800" spc="-3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(VHF)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West Nile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r>
                        <a:rPr sz="1800" spc="-2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infection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Western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equine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encephalitis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r>
                        <a:rPr sz="1800" spc="-3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Yellow</a:t>
                      </a:r>
                      <a:r>
                        <a:rPr sz="1800" spc="-2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fever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Yersinosis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Zika</a:t>
                      </a:r>
                      <a:r>
                        <a:rPr sz="1800" spc="-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913" y="953211"/>
            <a:ext cx="79787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>
                <a:latin typeface="Palatino Linotype" panose="02040502050505030304" pitchFamily="18" charset="0"/>
              </a:rPr>
              <a:t>WHEN</a:t>
            </a:r>
            <a:r>
              <a:rPr u="none" spc="-35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must </a:t>
            </a:r>
            <a:r>
              <a:rPr u="none" dirty="0">
                <a:latin typeface="Palatino Linotype" panose="02040502050505030304" pitchFamily="18" charset="0"/>
              </a:rPr>
              <a:t>a </a:t>
            </a:r>
            <a:r>
              <a:rPr u="none" spc="-40" dirty="0">
                <a:latin typeface="Palatino Linotype" panose="02040502050505030304" pitchFamily="18" charset="0"/>
              </a:rPr>
              <a:t>report </a:t>
            </a:r>
            <a:r>
              <a:rPr u="none" spc="-25" dirty="0">
                <a:latin typeface="Palatino Linotype" panose="02040502050505030304" pitchFamily="18" charset="0"/>
              </a:rPr>
              <a:t>be</a:t>
            </a:r>
            <a:r>
              <a:rPr u="none" spc="-500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made?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5571" y="1653057"/>
            <a:ext cx="9359265" cy="185166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52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Century Schoolbook"/>
                <a:cs typeface="Century Schoolbook"/>
              </a:rPr>
              <a:t>Class </a:t>
            </a:r>
            <a:r>
              <a:rPr sz="2800" b="1" spc="-5" dirty="0">
                <a:solidFill>
                  <a:srgbClr val="FF0000"/>
                </a:solidFill>
                <a:latin typeface="Century Schoolbook"/>
                <a:cs typeface="Century Schoolbook"/>
              </a:rPr>
              <a:t>A </a:t>
            </a:r>
            <a:r>
              <a:rPr sz="2800" dirty="0">
                <a:latin typeface="Century Schoolbook"/>
                <a:cs typeface="Century Schoolbook"/>
              </a:rPr>
              <a:t>disease </a:t>
            </a:r>
            <a:r>
              <a:rPr sz="2800" spc="-5" dirty="0">
                <a:latin typeface="Century Schoolbook"/>
                <a:cs typeface="Century Schoolbook"/>
              </a:rPr>
              <a:t>–</a:t>
            </a:r>
            <a:r>
              <a:rPr sz="2800" spc="-5" dirty="0">
                <a:solidFill>
                  <a:srgbClr val="FF0000"/>
                </a:solidFill>
                <a:latin typeface="Century Schoolbook"/>
                <a:cs typeface="Century Schoolbook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immediately</a:t>
            </a:r>
            <a:r>
              <a:rPr sz="2800" b="1" spc="-5" dirty="0">
                <a:solidFill>
                  <a:srgbClr val="FF0000"/>
                </a:solidFill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by</a:t>
            </a:r>
            <a:r>
              <a:rPr sz="2800" spc="200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phone</a:t>
            </a:r>
            <a:endParaRPr sz="2800">
              <a:latin typeface="Century Schoolbook"/>
              <a:cs typeface="Century Schoolbook"/>
            </a:endParaRPr>
          </a:p>
          <a:p>
            <a:pPr marL="195580" indent="-182880">
              <a:lnSpc>
                <a:spcPct val="100000"/>
              </a:lnSpc>
              <a:spcBef>
                <a:spcPts val="143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Century Schoolbook"/>
                <a:cs typeface="Century Schoolbook"/>
              </a:rPr>
              <a:t>Class </a:t>
            </a:r>
            <a:r>
              <a:rPr sz="2800" b="1" spc="-5" dirty="0">
                <a:solidFill>
                  <a:srgbClr val="FF0000"/>
                </a:solidFill>
                <a:latin typeface="Century Schoolbook"/>
                <a:cs typeface="Century Schoolbook"/>
              </a:rPr>
              <a:t>B </a:t>
            </a:r>
            <a:r>
              <a:rPr sz="2800" dirty="0">
                <a:latin typeface="Century Schoolbook"/>
                <a:cs typeface="Century Schoolbook"/>
              </a:rPr>
              <a:t>disease </a:t>
            </a:r>
            <a:r>
              <a:rPr sz="2800" spc="-5" dirty="0">
                <a:latin typeface="Century Schoolbook"/>
                <a:cs typeface="Century Schoolbook"/>
              </a:rPr>
              <a:t>– </a:t>
            </a:r>
            <a:r>
              <a:rPr sz="2800" dirty="0">
                <a:latin typeface="Century Schoolbook"/>
                <a:cs typeface="Century Schoolbook"/>
              </a:rPr>
              <a:t>by the end of the</a:t>
            </a:r>
            <a:r>
              <a:rPr sz="2800" dirty="0">
                <a:solidFill>
                  <a:srgbClr val="FF0000"/>
                </a:solidFill>
                <a:latin typeface="Century Schoolbook"/>
                <a:cs typeface="Century Schoolbook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next business</a:t>
            </a:r>
            <a:r>
              <a:rPr sz="2800" b="1" u="heavy" spc="3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day</a:t>
            </a:r>
            <a:endParaRPr sz="2800">
              <a:latin typeface="Century Schoolbook"/>
              <a:cs typeface="Century Schoolbook"/>
            </a:endParaRPr>
          </a:p>
          <a:p>
            <a:pPr marL="195580" indent="-182880">
              <a:lnSpc>
                <a:spcPct val="100000"/>
              </a:lnSpc>
              <a:spcBef>
                <a:spcPts val="144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Century Schoolbook"/>
                <a:cs typeface="Century Schoolbook"/>
              </a:rPr>
              <a:t>Class </a:t>
            </a:r>
            <a:r>
              <a:rPr sz="2800" b="1" spc="-5" dirty="0">
                <a:solidFill>
                  <a:srgbClr val="FF0000"/>
                </a:solidFill>
                <a:latin typeface="Century Schoolbook"/>
                <a:cs typeface="Century Schoolbook"/>
              </a:rPr>
              <a:t>C </a:t>
            </a:r>
            <a:r>
              <a:rPr sz="2800" dirty="0">
                <a:latin typeface="Century Schoolbook"/>
                <a:cs typeface="Century Schoolbook"/>
              </a:rPr>
              <a:t>disease </a:t>
            </a:r>
            <a:r>
              <a:rPr sz="2800" spc="-5" dirty="0">
                <a:latin typeface="Century Schoolbook"/>
                <a:cs typeface="Century Schoolbook"/>
              </a:rPr>
              <a:t>– </a:t>
            </a:r>
            <a:r>
              <a:rPr sz="2800" dirty="0">
                <a:latin typeface="Century Schoolbook"/>
                <a:cs typeface="Century Schoolbook"/>
              </a:rPr>
              <a:t>by the end of the</a:t>
            </a:r>
            <a:r>
              <a:rPr sz="2800" dirty="0">
                <a:solidFill>
                  <a:srgbClr val="FF0000"/>
                </a:solidFill>
                <a:latin typeface="Century Schoolbook"/>
                <a:cs typeface="Century Schoolbook"/>
              </a:rPr>
              <a:t>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next business</a:t>
            </a:r>
            <a:r>
              <a:rPr sz="2800" b="1" u="heavy" spc="3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entury Schoolbook"/>
                <a:cs typeface="Century Schoolbook"/>
              </a:rPr>
              <a:t>day</a:t>
            </a:r>
            <a:endParaRPr sz="2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097" y="953211"/>
            <a:ext cx="8836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>
                <a:latin typeface="Palatino Linotype" panose="02040502050505030304" pitchFamily="18" charset="0"/>
              </a:rPr>
              <a:t>WHERE</a:t>
            </a:r>
            <a:r>
              <a:rPr u="none" spc="-40" dirty="0">
                <a:latin typeface="Palatino Linotype" panose="02040502050505030304" pitchFamily="18" charset="0"/>
              </a:rPr>
              <a:t> must </a:t>
            </a:r>
            <a:r>
              <a:rPr u="none" spc="-35" dirty="0">
                <a:latin typeface="Palatino Linotype" panose="02040502050505030304" pitchFamily="18" charset="0"/>
              </a:rPr>
              <a:t>the </a:t>
            </a:r>
            <a:r>
              <a:rPr u="none" spc="-40" dirty="0">
                <a:latin typeface="Palatino Linotype" panose="02040502050505030304" pitchFamily="18" charset="0"/>
              </a:rPr>
              <a:t>report </a:t>
            </a:r>
            <a:r>
              <a:rPr u="none" spc="-25" dirty="0">
                <a:latin typeface="Palatino Linotype" panose="02040502050505030304" pitchFamily="18" charset="0"/>
              </a:rPr>
              <a:t>be</a:t>
            </a:r>
            <a:r>
              <a:rPr u="none" spc="-470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made?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8787" y="1836547"/>
            <a:ext cx="9873615" cy="3736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95580" marR="5080" indent="-182880">
              <a:lnSpc>
                <a:spcPts val="3190"/>
              </a:lnSpc>
              <a:spcBef>
                <a:spcPts val="34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Healthcare providers and laboratorians should report to 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the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local health jurisdiction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in which the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case or suspected  case</a:t>
            </a:r>
            <a:r>
              <a:rPr sz="2800" spc="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resides</a:t>
            </a:r>
          </a:p>
          <a:p>
            <a:pPr marL="195580" marR="20320" indent="-182880">
              <a:lnSpc>
                <a:spcPts val="3190"/>
              </a:lnSpc>
              <a:spcBef>
                <a:spcPts val="160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If the residence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is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unknown, report to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the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local health  jurisdiction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in which the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healthcare provider or laboratory 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is</a:t>
            </a:r>
            <a:r>
              <a:rPr sz="2800" spc="1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located</a:t>
            </a:r>
          </a:p>
          <a:p>
            <a:pPr marL="195580" marR="556260" indent="-182880">
              <a:lnSpc>
                <a:spcPts val="3190"/>
              </a:lnSpc>
              <a:spcBef>
                <a:spcPts val="160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If the residence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is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outside of Ohio, report to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the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state of  patient</a:t>
            </a:r>
            <a:r>
              <a:rPr sz="2800" spc="1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residence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60" y="350012"/>
            <a:ext cx="8735695" cy="1300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015"/>
              </a:lnSpc>
              <a:spcBef>
                <a:spcPts val="100"/>
              </a:spcBef>
            </a:pPr>
            <a:r>
              <a:rPr spc="-35" dirty="0">
                <a:latin typeface="Palatino Linotype" panose="02040502050505030304" pitchFamily="18" charset="0"/>
              </a:rPr>
              <a:t>WHAT</a:t>
            </a:r>
            <a:r>
              <a:rPr u="none" spc="-35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information </a:t>
            </a:r>
            <a:r>
              <a:rPr u="none" spc="-20" dirty="0">
                <a:latin typeface="Palatino Linotype" panose="02040502050505030304" pitchFamily="18" charset="0"/>
              </a:rPr>
              <a:t>is </a:t>
            </a:r>
            <a:r>
              <a:rPr u="none" spc="-35" dirty="0">
                <a:latin typeface="Palatino Linotype" panose="02040502050505030304" pitchFamily="18" charset="0"/>
              </a:rPr>
              <a:t>needed </a:t>
            </a:r>
            <a:r>
              <a:rPr u="none" spc="-30" dirty="0">
                <a:latin typeface="Palatino Linotype" panose="02040502050505030304" pitchFamily="18" charset="0"/>
              </a:rPr>
              <a:t>for</a:t>
            </a:r>
            <a:r>
              <a:rPr u="none" spc="-575" dirty="0">
                <a:latin typeface="Palatino Linotype" panose="02040502050505030304" pitchFamily="18" charset="0"/>
              </a:rPr>
              <a:t> </a:t>
            </a:r>
            <a:r>
              <a:rPr u="none" dirty="0">
                <a:latin typeface="Palatino Linotype" panose="02040502050505030304" pitchFamily="18" charset="0"/>
              </a:rPr>
              <a:t>a</a:t>
            </a:r>
          </a:p>
          <a:p>
            <a:pPr marL="12700">
              <a:lnSpc>
                <a:spcPts val="5015"/>
              </a:lnSpc>
            </a:pPr>
            <a:r>
              <a:rPr u="none" spc="-40" dirty="0">
                <a:latin typeface="Palatino Linotype" panose="02040502050505030304" pitchFamily="18" charset="0"/>
              </a:rPr>
              <a:t>report?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751787"/>
            <a:ext cx="9288145" cy="422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3300"/>
              </a:lnSpc>
              <a:spcBef>
                <a:spcPts val="9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Healthcare</a:t>
            </a:r>
            <a:r>
              <a:rPr sz="2800" u="heavy" spc="25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providers: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4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Name of case or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2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Diagnosis or suspected</a:t>
            </a:r>
            <a:r>
              <a:rPr sz="2600" spc="-4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diagnosis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Date of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birth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of case of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7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Sex of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or suspected</a:t>
            </a:r>
            <a:r>
              <a:rPr sz="2600" spc="-7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100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Telephone number of case or suspected</a:t>
            </a:r>
            <a:r>
              <a:rPr sz="2600" spc="-9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27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Street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address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including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city, state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and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zip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code of case</a:t>
            </a:r>
            <a:r>
              <a:rPr sz="2600" spc="-6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or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>
              <a:lnSpc>
                <a:spcPts val="2795"/>
              </a:lnSpc>
            </a:pP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1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Supplementary surveillance</a:t>
            </a:r>
            <a:r>
              <a:rPr sz="2600" spc="-5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information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marR="200025" lvl="1" indent="-182880">
              <a:lnSpc>
                <a:spcPts val="2500"/>
              </a:lnSpc>
              <a:spcBef>
                <a:spcPts val="590"/>
              </a:spcBef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Healthcare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provider name,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telephone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number and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street  address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450" y="432308"/>
            <a:ext cx="9288145" cy="5647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3300"/>
              </a:lnSpc>
              <a:spcBef>
                <a:spcPts val="9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Laboratorians: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45"/>
              </a:lnSpc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Name of case or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2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Date of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birth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of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or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6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Sex of case or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suspected</a:t>
            </a:r>
            <a:r>
              <a:rPr sz="2600" spc="-7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marR="5080" lvl="1" indent="-182880">
              <a:lnSpc>
                <a:spcPct val="80000"/>
              </a:lnSpc>
              <a:spcBef>
                <a:spcPts val="610"/>
              </a:spcBef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Street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address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including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city, state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and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zip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code of case or  suspected</a:t>
            </a:r>
            <a:r>
              <a:rPr sz="2600" spc="-1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case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2785"/>
              </a:lnSpc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Healthcare provider name,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telephone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number and</a:t>
            </a:r>
            <a:r>
              <a:rPr sz="2600" spc="-14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street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265">
              <a:lnSpc>
                <a:spcPts val="2800"/>
              </a:lnSpc>
            </a:pP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address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110"/>
              </a:lnSpc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Laboratory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testing</a:t>
            </a:r>
            <a:r>
              <a:rPr sz="2600" spc="-3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information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35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Specimen identification</a:t>
            </a:r>
            <a:r>
              <a:rPr sz="2400" spc="-6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number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25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Specimen collection</a:t>
            </a:r>
            <a:r>
              <a:rPr sz="2400" spc="-5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date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25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Specimen</a:t>
            </a:r>
            <a:r>
              <a:rPr sz="2400" spc="-2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type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25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Test</a:t>
            </a: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name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20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Test </a:t>
            </a: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result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  <a:p>
            <a:pPr marL="743585" lvl="2" indent="-182880">
              <a:lnSpc>
                <a:spcPct val="100000"/>
              </a:lnSpc>
              <a:spcBef>
                <a:spcPts val="30"/>
              </a:spcBef>
              <a:buClr>
                <a:srgbClr val="6E6E74"/>
              </a:buClr>
              <a:buFont typeface="Wingdings 2"/>
              <a:buChar char=""/>
              <a:tabLst>
                <a:tab pos="744220" algn="l"/>
              </a:tabLst>
            </a:pP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Organism </a:t>
            </a: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and serotype, </a:t>
            </a:r>
            <a:r>
              <a:rPr sz="24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if</a:t>
            </a:r>
            <a:r>
              <a:rPr sz="2400" spc="-5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possible</a:t>
            </a:r>
            <a:endParaRPr sz="24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53211"/>
            <a:ext cx="7561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>
                <a:latin typeface="Palatino Linotype" panose="02040502050505030304" pitchFamily="18" charset="0"/>
              </a:rPr>
              <a:t>HOW</a:t>
            </a:r>
            <a:r>
              <a:rPr u="none" spc="-35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must </a:t>
            </a:r>
            <a:r>
              <a:rPr u="none" dirty="0">
                <a:latin typeface="Palatino Linotype" panose="02040502050505030304" pitchFamily="18" charset="0"/>
              </a:rPr>
              <a:t>a </a:t>
            </a:r>
            <a:r>
              <a:rPr u="none" spc="-40" dirty="0">
                <a:latin typeface="Palatino Linotype" panose="02040502050505030304" pitchFamily="18" charset="0"/>
              </a:rPr>
              <a:t>report </a:t>
            </a:r>
            <a:r>
              <a:rPr u="none" spc="-25" dirty="0">
                <a:latin typeface="Palatino Linotype" panose="02040502050505030304" pitchFamily="18" charset="0"/>
              </a:rPr>
              <a:t>be</a:t>
            </a:r>
            <a:r>
              <a:rPr u="none" spc="-484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made?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0597" y="1836547"/>
            <a:ext cx="9291955" cy="268160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95580" marR="5080" indent="-182880">
              <a:lnSpc>
                <a:spcPct val="95000"/>
              </a:lnSpc>
              <a:spcBef>
                <a:spcPts val="26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Class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A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 –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immediately by phone, </a:t>
            </a:r>
            <a:r>
              <a:rPr sz="2800" spc="5" dirty="0">
                <a:latin typeface="Palatino Linotype" panose="02040502050505030304" pitchFamily="18" charset="0"/>
                <a:cs typeface="Century Schoolbook"/>
              </a:rPr>
              <a:t>follow-up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with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HEA 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3333 as instructed by health jurisdiction; follow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up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can  also be done through direct entry into Ohio Disease  Reporting System</a:t>
            </a:r>
            <a:r>
              <a:rPr sz="2800" spc="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(ODRS)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195580" indent="-182880">
              <a:lnSpc>
                <a:spcPts val="3275"/>
              </a:lnSpc>
              <a:spcBef>
                <a:spcPts val="143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Class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B and C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 – HEA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3333; Class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B and C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can also</a:t>
            </a:r>
            <a:r>
              <a:rPr sz="2800" spc="42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be</a:t>
            </a:r>
          </a:p>
          <a:p>
            <a:pPr marL="195580">
              <a:lnSpc>
                <a:spcPts val="3275"/>
              </a:lnSpc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done through direct entry into</a:t>
            </a:r>
            <a:r>
              <a:rPr sz="2800" spc="8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ODRS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885" y="5147309"/>
            <a:ext cx="9604375" cy="57195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740660" marR="5080" indent="-2728595">
              <a:lnSpc>
                <a:spcPts val="2050"/>
              </a:lnSpc>
              <a:spcBef>
                <a:spcPts val="259"/>
              </a:spcBef>
            </a:pPr>
            <a:r>
              <a:rPr sz="1800" i="1" dirty="0">
                <a:latin typeface="Palatino Linotype" panose="02040502050505030304" pitchFamily="18" charset="0"/>
                <a:cs typeface="Century Schoolbook"/>
              </a:rPr>
              <a:t>Labs that report 200 or more Class </a:t>
            </a:r>
            <a:r>
              <a:rPr sz="1800" i="1" spc="0" dirty="0">
                <a:latin typeface="Palatino Linotype" panose="02040502050505030304" pitchFamily="18" charset="0"/>
                <a:cs typeface="Century Schoolbook"/>
              </a:rPr>
              <a:t>A,B </a:t>
            </a:r>
            <a:r>
              <a:rPr sz="1800" i="1" dirty="0">
                <a:latin typeface="Palatino Linotype" panose="02040502050505030304" pitchFamily="18" charset="0"/>
                <a:cs typeface="Century Schoolbook"/>
              </a:rPr>
              <a:t>or C diseases each year </a:t>
            </a:r>
            <a:r>
              <a:rPr sz="1800" i="1" spc="0" dirty="0">
                <a:latin typeface="Palatino Linotype" panose="02040502050505030304" pitchFamily="18" charset="0"/>
                <a:cs typeface="Century Schoolbook"/>
              </a:rPr>
              <a:t>should </a:t>
            </a:r>
            <a:r>
              <a:rPr sz="1800" i="1" dirty="0">
                <a:latin typeface="Palatino Linotype" panose="02040502050505030304" pitchFamily="18" charset="0"/>
                <a:cs typeface="Century Schoolbook"/>
              </a:rPr>
              <a:t>be working towards  Electronic Laboratory Reporting </a:t>
            </a:r>
            <a:r>
              <a:rPr sz="1800" i="1" spc="5" dirty="0">
                <a:latin typeface="Palatino Linotype" panose="02040502050505030304" pitchFamily="18" charset="0"/>
                <a:cs typeface="Century Schoolbook"/>
              </a:rPr>
              <a:t>(ELR</a:t>
            </a:r>
            <a:r>
              <a:rPr sz="1800" spc="5" dirty="0">
                <a:latin typeface="Palatino Linotype" panose="02040502050505030304" pitchFamily="18" charset="0"/>
                <a:cs typeface="Century Schoolbook"/>
              </a:rPr>
              <a:t>)</a:t>
            </a:r>
            <a:endParaRPr sz="18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29" y="953211"/>
            <a:ext cx="638238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latin typeface="Palatino Linotype" panose="02040502050505030304" pitchFamily="18" charset="0"/>
              </a:rPr>
              <a:t>HOW</a:t>
            </a:r>
            <a:r>
              <a:rPr u="none" spc="-30" dirty="0">
                <a:latin typeface="Palatino Linotype" panose="02040502050505030304" pitchFamily="18" charset="0"/>
              </a:rPr>
              <a:t> </a:t>
            </a:r>
            <a:r>
              <a:rPr u="none" spc="-20" dirty="0">
                <a:latin typeface="Palatino Linotype" panose="02040502050505030304" pitchFamily="18" charset="0"/>
              </a:rPr>
              <a:t>to </a:t>
            </a:r>
            <a:r>
              <a:rPr u="none" spc="-40" dirty="0">
                <a:latin typeface="Palatino Linotype" panose="02040502050505030304" pitchFamily="18" charset="0"/>
              </a:rPr>
              <a:t>report </a:t>
            </a:r>
            <a:r>
              <a:rPr u="none" spc="-20" dirty="0">
                <a:latin typeface="Palatino Linotype" panose="02040502050505030304" pitchFamily="18" charset="0"/>
              </a:rPr>
              <a:t>to</a:t>
            </a:r>
            <a:r>
              <a:rPr u="none" spc="-470" dirty="0">
                <a:latin typeface="Palatino Linotype" panose="02040502050505030304" pitchFamily="18" charset="0"/>
              </a:rPr>
              <a:t> </a:t>
            </a:r>
            <a:r>
              <a:rPr u="none" spc="-40" dirty="0">
                <a:latin typeface="Palatino Linotype" panose="02040502050505030304" pitchFamily="18" charset="0"/>
              </a:rPr>
              <a:t>TCHD: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9871" y="1796923"/>
            <a:ext cx="8867140" cy="434939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95580" marR="116839" indent="-182880">
              <a:lnSpc>
                <a:spcPts val="2650"/>
              </a:lnSpc>
              <a:spcBef>
                <a:spcPts val="585"/>
              </a:spcBef>
              <a:buClr>
                <a:srgbClr val="6E6E74"/>
              </a:buClr>
              <a:buSzPct val="78846"/>
              <a:buFont typeface="Arial"/>
              <a:buChar char="•"/>
              <a:tabLst>
                <a:tab pos="195580" algn="l"/>
              </a:tabLst>
            </a:pP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During normal business hours: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Call (330) </a:t>
            </a:r>
            <a:r>
              <a:rPr sz="2600" spc="10" dirty="0">
                <a:latin typeface="Palatino Linotype" panose="02040502050505030304" pitchFamily="18" charset="0"/>
                <a:cs typeface="Century Schoolbook"/>
              </a:rPr>
              <a:t>343-5555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and  press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0 </a:t>
            </a:r>
            <a:r>
              <a:rPr sz="2600" spc="-5" dirty="0">
                <a:latin typeface="Palatino Linotype" panose="02040502050505030304" pitchFamily="18" charset="0"/>
                <a:cs typeface="Century Schoolbook"/>
              </a:rPr>
              <a:t>to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speak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with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the</a:t>
            </a:r>
            <a:r>
              <a:rPr sz="2600" spc="2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operator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195580" indent="-182880">
              <a:lnSpc>
                <a:spcPts val="3055"/>
              </a:lnSpc>
              <a:spcBef>
                <a:spcPts val="1130"/>
              </a:spcBef>
              <a:buClr>
                <a:srgbClr val="6E6E74"/>
              </a:buClr>
              <a:buSzPct val="78846"/>
              <a:buFont typeface="Arial"/>
              <a:buChar char="•"/>
              <a:tabLst>
                <a:tab pos="195580" algn="l"/>
              </a:tabLst>
            </a:pPr>
            <a:r>
              <a:rPr sz="2600" dirty="0">
                <a:latin typeface="Palatino Linotype" panose="02040502050505030304" pitchFamily="18" charset="0"/>
                <a:cs typeface="Century Schoolbook"/>
              </a:rPr>
              <a:t>Ask to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make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a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report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to </a:t>
            </a:r>
            <a:r>
              <a:rPr sz="2600" spc="5" dirty="0">
                <a:latin typeface="Palatino Linotype" panose="02040502050505030304" pitchFamily="18" charset="0"/>
                <a:cs typeface="Century Schoolbook"/>
              </a:rPr>
              <a:t>one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of </a:t>
            </a:r>
            <a:r>
              <a:rPr sz="2600" dirty="0">
                <a:latin typeface="Palatino Linotype" panose="02040502050505030304" pitchFamily="18" charset="0"/>
                <a:cs typeface="Century Schoolbook"/>
              </a:rPr>
              <a:t>the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following</a:t>
            </a:r>
            <a:r>
              <a:rPr sz="2600" spc="10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0" dirty="0">
                <a:latin typeface="Palatino Linotype" panose="02040502050505030304" pitchFamily="18" charset="0"/>
                <a:cs typeface="Century Schoolbook"/>
              </a:rPr>
              <a:t>individuals: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4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Infectious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Disease</a:t>
            </a:r>
            <a:r>
              <a:rPr sz="2600" spc="-3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Nurse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095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Director of</a:t>
            </a:r>
            <a:r>
              <a:rPr sz="2600" spc="-2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Nursing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110"/>
              </a:lnSpc>
              <a:buClr>
                <a:srgbClr val="6E6E74"/>
              </a:buClr>
              <a:buFont typeface="Wingdings 2"/>
              <a:buChar char=""/>
              <a:tabLst>
                <a:tab pos="470534" algn="l"/>
              </a:tabLst>
            </a:pP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Health</a:t>
            </a:r>
            <a:r>
              <a:rPr sz="2600" spc="-2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Commissioner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 dirty="0">
              <a:latin typeface="Palatino Linotype" panose="02040502050505030304" pitchFamily="18" charset="0"/>
              <a:cs typeface="Times New Roman"/>
            </a:endParaRPr>
          </a:p>
          <a:p>
            <a:pPr marL="287020" marR="5080">
              <a:lnSpc>
                <a:spcPct val="89600"/>
              </a:lnSpc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For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Class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B and C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diseases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reports can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also be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made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via 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online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form </a:t>
            </a: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located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at:  </a:t>
            </a:r>
            <a:r>
              <a:rPr sz="26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  <a:hlinkClick r:id="rId2"/>
              </a:rPr>
              <a:t>http://www.tchdnow.org/communicable-disease-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  <a:p>
            <a:pPr marL="287020">
              <a:lnSpc>
                <a:spcPts val="2500"/>
              </a:lnSpc>
            </a:pPr>
            <a:r>
              <a:rPr sz="260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reporting.html</a:t>
            </a:r>
            <a:endParaRPr sz="26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5576" y="953211"/>
            <a:ext cx="79571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none" spc="-40" dirty="0">
                <a:latin typeface="Palatino Linotype" panose="02040502050505030304" pitchFamily="18" charset="0"/>
              </a:rPr>
              <a:t>Class </a:t>
            </a:r>
            <a:r>
              <a:rPr u="none" dirty="0">
                <a:latin typeface="Palatino Linotype" panose="02040502050505030304" pitchFamily="18" charset="0"/>
              </a:rPr>
              <a:t>A </a:t>
            </a:r>
            <a:r>
              <a:rPr u="none" spc="-45" dirty="0">
                <a:latin typeface="Palatino Linotype" panose="02040502050505030304" pitchFamily="18" charset="0"/>
              </a:rPr>
              <a:t>After-Hours</a:t>
            </a:r>
            <a:r>
              <a:rPr u="none" spc="-385" dirty="0">
                <a:latin typeface="Palatino Linotype" panose="02040502050505030304" pitchFamily="18" charset="0"/>
              </a:rPr>
              <a:t> </a:t>
            </a:r>
            <a:r>
              <a:rPr u="none" spc="-45" dirty="0">
                <a:latin typeface="Palatino Linotype" panose="02040502050505030304" pitchFamily="18" charset="0"/>
              </a:rPr>
              <a:t>Reporting: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7387" y="1836547"/>
            <a:ext cx="9234805" cy="373281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95580" marR="568325" indent="-182880">
              <a:lnSpc>
                <a:spcPts val="3190"/>
              </a:lnSpc>
              <a:spcBef>
                <a:spcPts val="34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TCHD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has 24/7 capability for class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reporting and  public health</a:t>
            </a:r>
            <a:r>
              <a:rPr sz="2800" spc="5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emergencies</a:t>
            </a:r>
          </a:p>
          <a:p>
            <a:pPr marL="195580" marR="5080" indent="-182880">
              <a:lnSpc>
                <a:spcPct val="95000"/>
              </a:lnSpc>
              <a:spcBef>
                <a:spcPts val="152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  <a:tab pos="4671695" algn="l"/>
              </a:tabLst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After-hours, weekend and holidays call (330) </a:t>
            </a:r>
            <a:r>
              <a:rPr sz="2800" spc="10" dirty="0">
                <a:latin typeface="Palatino Linotype" panose="02040502050505030304" pitchFamily="18" charset="0"/>
                <a:cs typeface="Century Schoolbook"/>
              </a:rPr>
              <a:t>343-5555 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and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listen to</a:t>
            </a:r>
            <a:r>
              <a:rPr sz="2800" spc="12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the</a:t>
            </a:r>
            <a:r>
              <a:rPr sz="2800" spc="3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prompts.	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You will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be given another  number to contact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and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be asked to leave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name and  call back</a:t>
            </a:r>
            <a:r>
              <a:rPr sz="2800" spc="4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number</a:t>
            </a:r>
          </a:p>
          <a:p>
            <a:pPr marL="195580" marR="140335" indent="-182880">
              <a:lnSpc>
                <a:spcPts val="3190"/>
              </a:lnSpc>
              <a:spcBef>
                <a:spcPts val="1680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qualified staff member from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TCHD will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return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your 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call</a:t>
            </a:r>
            <a:r>
              <a:rPr sz="2800" spc="2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promptly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487" y="953211"/>
            <a:ext cx="25673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>
                <a:latin typeface="Palatino Linotype" panose="02040502050505030304" pitchFamily="18" charset="0"/>
              </a:rPr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07819" y="1836547"/>
            <a:ext cx="6891655" cy="38995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3190"/>
              </a:lnSpc>
              <a:spcBef>
                <a:spcPts val="340"/>
              </a:spcBef>
            </a:pP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Any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questions regarding surveillance site  reporting may be directed to </a:t>
            </a: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TCHD</a:t>
            </a:r>
            <a:r>
              <a:rPr sz="2800" spc="10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at:</a:t>
            </a:r>
          </a:p>
          <a:p>
            <a:pPr marL="6350" algn="ctr">
              <a:lnSpc>
                <a:spcPct val="100000"/>
              </a:lnSpc>
              <a:spcBef>
                <a:spcPts val="1355"/>
              </a:spcBef>
            </a:pPr>
            <a:r>
              <a:rPr sz="2800" dirty="0">
                <a:latin typeface="Palatino Linotype" panose="02040502050505030304" pitchFamily="18" charset="0"/>
                <a:cs typeface="Century Schoolbook"/>
              </a:rPr>
              <a:t>897 East Iron</a:t>
            </a:r>
            <a:r>
              <a:rPr sz="2800" spc="2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Avenue</a:t>
            </a:r>
          </a:p>
          <a:p>
            <a:pPr marL="5080" algn="ctr">
              <a:lnSpc>
                <a:spcPct val="100000"/>
              </a:lnSpc>
              <a:spcBef>
                <a:spcPts val="1430"/>
              </a:spcBef>
            </a:pP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Dover, Ohio</a:t>
            </a:r>
            <a:r>
              <a:rPr sz="2800" spc="30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44622</a:t>
            </a:r>
          </a:p>
          <a:p>
            <a:pPr marL="13335" algn="ctr">
              <a:lnSpc>
                <a:spcPct val="100000"/>
              </a:lnSpc>
              <a:spcBef>
                <a:spcPts val="1440"/>
              </a:spcBef>
            </a:pPr>
            <a:r>
              <a:rPr sz="2800" spc="0" dirty="0">
                <a:latin typeface="Palatino Linotype" panose="02040502050505030304" pitchFamily="18" charset="0"/>
                <a:cs typeface="Century Schoolbook"/>
              </a:rPr>
              <a:t>(330)</a:t>
            </a:r>
            <a:r>
              <a:rPr sz="2800" spc="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0" dirty="0">
                <a:latin typeface="Palatino Linotype" panose="02040502050505030304" pitchFamily="18" charset="0"/>
                <a:cs typeface="Century Schoolbook"/>
              </a:rPr>
              <a:t>343-5555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3810" algn="ctr">
              <a:lnSpc>
                <a:spcPct val="100000"/>
              </a:lnSpc>
              <a:spcBef>
                <a:spcPts val="1430"/>
              </a:spcBef>
            </a:pPr>
            <a:r>
              <a:rPr sz="2800" dirty="0">
                <a:latin typeface="Palatino Linotype" panose="02040502050505030304" pitchFamily="18" charset="0"/>
                <a:cs typeface="Century Schoolbook"/>
                <a:hlinkClick r:id="rId2"/>
              </a:rPr>
              <a:t>director@tchdnow.org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6350" algn="ctr">
              <a:lnSpc>
                <a:spcPct val="100000"/>
              </a:lnSpc>
              <a:spcBef>
                <a:spcPts val="1430"/>
              </a:spcBef>
            </a:pPr>
            <a:r>
              <a:rPr sz="2800" u="heavy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Palatino Linotype" panose="02040502050505030304" pitchFamily="18" charset="0"/>
                <a:cs typeface="Century Schoolbook"/>
                <a:hlinkClick r:id="rId3"/>
              </a:rPr>
              <a:t>www.tchdnow.org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487" y="953211"/>
            <a:ext cx="4770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>
                <a:latin typeface="Palatino Linotype" panose="02040502050505030304" pitchFamily="18" charset="0"/>
              </a:rPr>
              <a:t>Utilizing </a:t>
            </a:r>
            <a:r>
              <a:rPr spc="-35" dirty="0">
                <a:latin typeface="Palatino Linotype" panose="02040502050505030304" pitchFamily="18" charset="0"/>
              </a:rPr>
              <a:t>This</a:t>
            </a:r>
            <a:r>
              <a:rPr spc="-254" dirty="0">
                <a:latin typeface="Palatino Linotype" panose="02040502050505030304" pitchFamily="18" charset="0"/>
              </a:rPr>
              <a:t> </a:t>
            </a:r>
            <a:r>
              <a:rPr spc="-35" dirty="0">
                <a:latin typeface="Palatino Linotype" panose="02040502050505030304" pitchFamily="18" charset="0"/>
              </a:rPr>
              <a:t>Tool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3483" y="1836547"/>
            <a:ext cx="9499600" cy="166814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-1905" algn="ctr">
              <a:lnSpc>
                <a:spcPct val="95000"/>
              </a:lnSpc>
              <a:spcBef>
                <a:spcPts val="260"/>
              </a:spcBef>
            </a:pPr>
            <a:r>
              <a:rPr lang="en-US" sz="2800" spc="-5" dirty="0">
                <a:latin typeface="Palatino Linotype" panose="02040502050505030304" pitchFamily="18" charset="0"/>
                <a:cs typeface="Century Schoolbook"/>
              </a:rPr>
              <a:t>This is a </a:t>
            </a:r>
            <a:r>
              <a:rPr lang="en-US" sz="2800" dirty="0">
                <a:latin typeface="Palatino Linotype" panose="02040502050505030304" pitchFamily="18" charset="0"/>
                <a:cs typeface="Century Schoolbook"/>
              </a:rPr>
              <a:t>self guided training tool provided to </a:t>
            </a:r>
            <a:r>
              <a:rPr lang="en-US" sz="2800" spc="-5" dirty="0">
                <a:latin typeface="Palatino Linotype" panose="02040502050505030304" pitchFamily="18" charset="0"/>
                <a:cs typeface="Century Schoolbook"/>
              </a:rPr>
              <a:t>any  </a:t>
            </a:r>
            <a:r>
              <a:rPr lang="en-US" sz="2800" dirty="0">
                <a:latin typeface="Palatino Linotype" panose="02040502050505030304" pitchFamily="18" charset="0"/>
                <a:cs typeface="Century Schoolbook"/>
              </a:rPr>
              <a:t>surveillance site to familiarize individuals with reporting  requirements established </a:t>
            </a:r>
            <a:r>
              <a:rPr lang="en-US" sz="2800" spc="-5" dirty="0">
                <a:latin typeface="Palatino Linotype" panose="02040502050505030304" pitchFamily="18" charset="0"/>
                <a:cs typeface="Century Schoolbook"/>
              </a:rPr>
              <a:t>in </a:t>
            </a:r>
            <a:r>
              <a:rPr lang="en-US" sz="2800" dirty="0">
                <a:latin typeface="Palatino Linotype" panose="02040502050505030304" pitchFamily="18" charset="0"/>
                <a:cs typeface="Century Schoolbook"/>
              </a:rPr>
              <a:t>Ohio Administrative Code  </a:t>
            </a:r>
            <a:r>
              <a:rPr lang="en-US" sz="2800" spc="0" dirty="0">
                <a:latin typeface="Palatino Linotype" panose="02040502050505030304" pitchFamily="18" charset="0"/>
                <a:cs typeface="Century Schoolbook"/>
              </a:rPr>
              <a:t>3703-3-01 </a:t>
            </a:r>
            <a:r>
              <a:rPr lang="en-US" sz="2800" dirty="0">
                <a:latin typeface="Palatino Linotype" panose="02040502050505030304" pitchFamily="18" charset="0"/>
                <a:cs typeface="Century Schoolbook"/>
              </a:rPr>
              <a:t>through</a:t>
            </a:r>
            <a:r>
              <a:rPr lang="en-US" sz="2800" spc="1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lang="en-US" sz="2800" spc="5" dirty="0">
                <a:latin typeface="Palatino Linotype" panose="02040502050505030304" pitchFamily="18" charset="0"/>
                <a:cs typeface="Century Schoolbook"/>
              </a:rPr>
              <a:t>3701-3-31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953211"/>
            <a:ext cx="9832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>
                <a:latin typeface="Palatino Linotype" panose="02040502050505030304" pitchFamily="18" charset="0"/>
              </a:rPr>
              <a:t>WHO</a:t>
            </a:r>
            <a:r>
              <a:rPr u="none" spc="-30" dirty="0">
                <a:latin typeface="Palatino Linotype" panose="02040502050505030304" pitchFamily="18" charset="0"/>
              </a:rPr>
              <a:t> </a:t>
            </a:r>
            <a:r>
              <a:rPr u="none" spc="-25" dirty="0">
                <a:latin typeface="Palatino Linotype" panose="02040502050505030304" pitchFamily="18" charset="0"/>
              </a:rPr>
              <a:t>is </a:t>
            </a:r>
            <a:r>
              <a:rPr u="none" spc="-45" dirty="0">
                <a:latin typeface="Palatino Linotype" panose="02040502050505030304" pitchFamily="18" charset="0"/>
              </a:rPr>
              <a:t>considered </a:t>
            </a:r>
            <a:r>
              <a:rPr u="none" dirty="0">
                <a:latin typeface="Palatino Linotype" panose="02040502050505030304" pitchFamily="18" charset="0"/>
              </a:rPr>
              <a:t>a </a:t>
            </a:r>
            <a:r>
              <a:rPr u="none" spc="-45" dirty="0">
                <a:latin typeface="Palatino Linotype" panose="02040502050505030304" pitchFamily="18" charset="0"/>
              </a:rPr>
              <a:t>surveillance</a:t>
            </a:r>
            <a:r>
              <a:rPr u="none" spc="-570" dirty="0">
                <a:latin typeface="Palatino Linotype" panose="02040502050505030304" pitchFamily="18" charset="0"/>
              </a:rPr>
              <a:t> </a:t>
            </a:r>
            <a:r>
              <a:rPr u="none" spc="-35" dirty="0">
                <a:latin typeface="Palatino Linotype" panose="02040502050505030304" pitchFamily="18" charset="0"/>
              </a:rPr>
              <a:t>site?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4176" y="1836547"/>
            <a:ext cx="10204450" cy="3761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ts val="3270"/>
              </a:lnSpc>
              <a:spcBef>
                <a:spcPts val="9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latin typeface="Palatino Linotype" panose="02040502050505030304" pitchFamily="18" charset="0"/>
                <a:cs typeface="Century Schoolbook"/>
              </a:rPr>
              <a:t>Ohio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reportable disease reporting requirements</a:t>
            </a:r>
            <a:r>
              <a:rPr sz="2800" spc="13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outline</a:t>
            </a:r>
          </a:p>
          <a:p>
            <a:pPr marL="195580">
              <a:lnSpc>
                <a:spcPts val="3270"/>
              </a:lnSpc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Palatino Linotype" panose="02040502050505030304" pitchFamily="18" charset="0"/>
                <a:cs typeface="Century Schoolbook"/>
              </a:rPr>
              <a:t>WHO</a:t>
            </a:r>
            <a:r>
              <a:rPr sz="2800" b="1" spc="-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must report</a:t>
            </a:r>
            <a:r>
              <a:rPr sz="2800" spc="35" dirty="0"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dirty="0">
                <a:latin typeface="Palatino Linotype" panose="02040502050505030304" pitchFamily="18" charset="0"/>
                <a:cs typeface="Century Schoolbook"/>
              </a:rPr>
              <a:t>including:</a:t>
            </a:r>
          </a:p>
          <a:p>
            <a:pPr marL="469900" marR="138430" lvl="1" indent="-182880">
              <a:lnSpc>
                <a:spcPct val="90000"/>
              </a:lnSpc>
              <a:spcBef>
                <a:spcPts val="505"/>
              </a:spcBef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8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Palatino Linotype" panose="02040502050505030304" pitchFamily="18" charset="0"/>
                <a:cs typeface="Century Schoolbook"/>
              </a:rPr>
              <a:t>Healthcare providers</a:t>
            </a:r>
            <a:r>
              <a:rPr sz="2800" b="1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(physicians, hospitals, infection  preventionists) with knowledge of a case or suspected case  of a disease </a:t>
            </a:r>
            <a:r>
              <a:rPr sz="2800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which must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be</a:t>
            </a:r>
            <a:r>
              <a:rPr sz="2800" spc="7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reported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469900" lvl="1" indent="-182880">
              <a:lnSpc>
                <a:spcPts val="3195"/>
              </a:lnSpc>
              <a:spcBef>
                <a:spcPts val="265"/>
              </a:spcBef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8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Palatino Linotype" panose="02040502050505030304" pitchFamily="18" charset="0"/>
                <a:cs typeface="Century Schoolbook"/>
              </a:rPr>
              <a:t>Laboratorians</a:t>
            </a:r>
            <a:r>
              <a:rPr sz="2800" b="1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that </a:t>
            </a:r>
            <a:r>
              <a:rPr sz="2800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examine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specimens of </a:t>
            </a:r>
            <a:r>
              <a:rPr sz="2800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human</a:t>
            </a:r>
            <a:r>
              <a:rPr sz="2800" spc="114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origin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469900">
              <a:lnSpc>
                <a:spcPts val="3195"/>
              </a:lnSpc>
            </a:pP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with evidence of diseases </a:t>
            </a:r>
            <a:r>
              <a:rPr sz="2800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which are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required to be</a:t>
            </a:r>
            <a:r>
              <a:rPr sz="2800" spc="18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reported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  <a:p>
            <a:pPr marL="469900" marR="445770" lvl="1" indent="-182880">
              <a:lnSpc>
                <a:spcPts val="3020"/>
              </a:lnSpc>
              <a:spcBef>
                <a:spcPts val="645"/>
              </a:spcBef>
              <a:buClr>
                <a:srgbClr val="6E6E74"/>
              </a:buClr>
              <a:buFont typeface="Wingdings 2"/>
              <a:buChar char=""/>
              <a:tabLst>
                <a:tab pos="469900" algn="l"/>
              </a:tabLst>
            </a:pPr>
            <a:r>
              <a:rPr sz="28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Palatino Linotype" panose="02040502050505030304" pitchFamily="18" charset="0"/>
                <a:cs typeface="Century Schoolbook"/>
              </a:rPr>
              <a:t>Any </a:t>
            </a:r>
            <a:r>
              <a:rPr sz="28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Palatino Linotype" panose="02040502050505030304" pitchFamily="18" charset="0"/>
                <a:cs typeface="Century Schoolbook"/>
              </a:rPr>
              <a:t>individual</a:t>
            </a:r>
            <a:r>
              <a:rPr sz="2800" b="1" spc="-1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having knowledge of a person suffering  from a disease suspected of being</a:t>
            </a:r>
            <a:r>
              <a:rPr sz="2800" spc="50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Palatino Linotype" panose="02040502050505030304" pitchFamily="18" charset="0"/>
                <a:cs typeface="Century Schoolbook"/>
              </a:rPr>
              <a:t>communicable</a:t>
            </a:r>
            <a:endParaRPr sz="2800" dirty="0">
              <a:latin typeface="Palatino Linotype" panose="02040502050505030304" pitchFamily="18" charset="0"/>
              <a:cs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60" y="953211"/>
            <a:ext cx="650303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>
                <a:latin typeface="Palatino Linotype" panose="02040502050505030304" pitchFamily="18" charset="0"/>
              </a:rPr>
              <a:t>WHAT</a:t>
            </a:r>
            <a:r>
              <a:rPr u="none" spc="-35" dirty="0">
                <a:latin typeface="Palatino Linotype" panose="02040502050505030304" pitchFamily="18" charset="0"/>
              </a:rPr>
              <a:t> must </a:t>
            </a:r>
            <a:r>
              <a:rPr u="none" spc="-25" dirty="0">
                <a:latin typeface="Palatino Linotype" panose="02040502050505030304" pitchFamily="18" charset="0"/>
              </a:rPr>
              <a:t>be</a:t>
            </a:r>
            <a:r>
              <a:rPr u="none" spc="-305" dirty="0">
                <a:latin typeface="Palatino Linotype" panose="02040502050505030304" pitchFamily="18" charset="0"/>
              </a:rPr>
              <a:t> </a:t>
            </a:r>
            <a:r>
              <a:rPr u="none" spc="-45" dirty="0">
                <a:latin typeface="Palatino Linotype" panose="02040502050505030304" pitchFamily="18" charset="0"/>
              </a:rPr>
              <a:t>reported?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0866" y="1836547"/>
            <a:ext cx="7521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6E6E74"/>
              </a:buClr>
              <a:buSzPct val="80357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latin typeface="Century Schoolbook"/>
                <a:cs typeface="Century Schoolbook"/>
              </a:rPr>
              <a:t>Diseases on Ohio’s </a:t>
            </a:r>
            <a:r>
              <a:rPr sz="2800" spc="-5" dirty="0">
                <a:latin typeface="Century Schoolbook"/>
                <a:cs typeface="Century Schoolbook"/>
              </a:rPr>
              <a:t>ABC </a:t>
            </a:r>
            <a:r>
              <a:rPr sz="2800" dirty="0">
                <a:latin typeface="Century Schoolbook"/>
                <a:cs typeface="Century Schoolbook"/>
              </a:rPr>
              <a:t>list (see </a:t>
            </a:r>
            <a:r>
              <a:rPr sz="2800" spc="-5" dirty="0">
                <a:latin typeface="Century Schoolbook"/>
                <a:cs typeface="Century Schoolbook"/>
              </a:rPr>
              <a:t>next</a:t>
            </a:r>
            <a:r>
              <a:rPr sz="2800" spc="285" dirty="0">
                <a:latin typeface="Century Schoolbook"/>
                <a:cs typeface="Century Schoolbook"/>
              </a:rPr>
              <a:t> </a:t>
            </a:r>
            <a:r>
              <a:rPr sz="2800" dirty="0">
                <a:latin typeface="Century Schoolbook"/>
                <a:cs typeface="Century Schoolbook"/>
              </a:rPr>
              <a:t>slides)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8026" y="324993"/>
            <a:ext cx="7727950" cy="1461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125"/>
              </a:lnSpc>
              <a:spcBef>
                <a:spcPts val="100"/>
              </a:spcBef>
            </a:pPr>
            <a:r>
              <a:rPr sz="4000" u="none" spc="-35" dirty="0">
                <a:latin typeface="Palatino Linotype" panose="02040502050505030304" pitchFamily="18" charset="0"/>
              </a:rPr>
              <a:t>ABC List </a:t>
            </a:r>
            <a:r>
              <a:rPr sz="4000" u="none" spc="-45" dirty="0">
                <a:latin typeface="Palatino Linotype" panose="02040502050505030304" pitchFamily="18" charset="0"/>
              </a:rPr>
              <a:t>(Alphabetical</a:t>
            </a:r>
            <a:r>
              <a:rPr sz="4000" u="none" spc="-360" dirty="0">
                <a:latin typeface="Palatino Linotype" panose="02040502050505030304" pitchFamily="18" charset="0"/>
              </a:rPr>
              <a:t> </a:t>
            </a:r>
            <a:r>
              <a:rPr sz="4000" u="none" spc="-40" dirty="0">
                <a:latin typeface="Palatino Linotype" panose="02040502050505030304" pitchFamily="18" charset="0"/>
              </a:rPr>
              <a:t>Order)</a:t>
            </a:r>
          </a:p>
          <a:p>
            <a:pPr marL="1205865" marR="1198245" indent="-1905" algn="ctr">
              <a:lnSpc>
                <a:spcPts val="3020"/>
              </a:lnSpc>
              <a:spcBef>
                <a:spcPts val="234"/>
              </a:spcBef>
            </a:pPr>
            <a:r>
              <a:rPr sz="2800" u="none" spc="-45" dirty="0">
                <a:latin typeface="Palatino Linotype" panose="02040502050505030304" pitchFamily="18" charset="0"/>
              </a:rPr>
              <a:t>Updated </a:t>
            </a:r>
            <a:r>
              <a:rPr lang="en-US" sz="2800" u="none" spc="-45" dirty="0">
                <a:latin typeface="Palatino Linotype" panose="02040502050505030304" pitchFamily="18" charset="0"/>
              </a:rPr>
              <a:t>March 22, 2018</a:t>
            </a:r>
            <a:br>
              <a:rPr lang="en-US" sz="2800" u="none" spc="-45" dirty="0">
                <a:latin typeface="Palatino Linotype" panose="02040502050505030304" pitchFamily="18" charset="0"/>
              </a:rPr>
            </a:br>
            <a:r>
              <a:rPr sz="2800" u="none" spc="-40" dirty="0">
                <a:latin typeface="Palatino Linotype" panose="02040502050505030304" pitchFamily="18" charset="0"/>
              </a:rPr>
              <a:t> </a:t>
            </a:r>
            <a:r>
              <a:rPr sz="2800" u="none" spc="-45" dirty="0">
                <a:latin typeface="Palatino Linotype" panose="02040502050505030304" pitchFamily="18" charset="0"/>
              </a:rPr>
              <a:t>Ohio </a:t>
            </a:r>
            <a:r>
              <a:rPr sz="2800" u="none" spc="-55" dirty="0">
                <a:latin typeface="Palatino Linotype" panose="02040502050505030304" pitchFamily="18" charset="0"/>
              </a:rPr>
              <a:t>Administrative </a:t>
            </a:r>
            <a:r>
              <a:rPr sz="2800" u="none" spc="-40" dirty="0">
                <a:latin typeface="Palatino Linotype" panose="02040502050505030304" pitchFamily="18" charset="0"/>
              </a:rPr>
              <a:t>Code</a:t>
            </a:r>
            <a:r>
              <a:rPr sz="2800" u="none" spc="-180" dirty="0">
                <a:latin typeface="Palatino Linotype" panose="02040502050505030304" pitchFamily="18" charset="0"/>
              </a:rPr>
              <a:t> </a:t>
            </a:r>
            <a:r>
              <a:rPr sz="2800" u="none" spc="-40" dirty="0">
                <a:latin typeface="Palatino Linotype" panose="02040502050505030304" pitchFamily="18" charset="0"/>
              </a:rPr>
              <a:t>3701-3</a:t>
            </a:r>
            <a:endParaRPr sz="2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80030"/>
              </p:ext>
            </p:extLst>
          </p:nvPr>
        </p:nvGraphicFramePr>
        <p:xfrm>
          <a:off x="585787" y="1822450"/>
          <a:ext cx="10287000" cy="5616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Amebiasis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Anthrax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Arboviral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neuroinvasive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and</a:t>
                      </a:r>
                      <a:r>
                        <a:rPr sz="1800" spc="-4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non-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neuroinvasive</a:t>
                      </a:r>
                      <a:r>
                        <a:rPr sz="1800" spc="-2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Babesiosis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Botulism,</a:t>
                      </a:r>
                      <a:r>
                        <a:rPr sz="1800" spc="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infant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Botulism,</a:t>
                      </a:r>
                      <a:r>
                        <a:rPr sz="1800" spc="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wound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Botuslism,</a:t>
                      </a:r>
                      <a:r>
                        <a:rPr sz="1800" spc="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Foodborne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Brucellosis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Campylobacteriosis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800" dirty="0" err="1">
                          <a:latin typeface="Palatino Linotype" panose="02040502050505030304" pitchFamily="18" charset="0"/>
                          <a:cs typeface="Century Schoolbook"/>
                        </a:rPr>
                        <a:t>Carbapenemase</a:t>
                      </a:r>
                      <a:r>
                        <a:rPr lang="en-US" sz="1800" dirty="0">
                          <a:latin typeface="Palatino Linotype" panose="02040502050505030304" pitchFamily="18" charset="0"/>
                          <a:cs typeface="Century Schoolbook"/>
                        </a:rPr>
                        <a:t>-producing carbapenem-resistant Enterobacteriaceae (CP-CRE)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9366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Chancroid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Chlamydia trachomatis</a:t>
                      </a: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infections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 marL="12700" algn="ctr">
                        <a:lnSpc>
                          <a:spcPts val="1989"/>
                        </a:lnSpc>
                        <a:spcBef>
                          <a:spcPts val="35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Chikungunya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989"/>
                        </a:lnSpc>
                        <a:spcBef>
                          <a:spcPts val="35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70373"/>
              </p:ext>
            </p:extLst>
          </p:nvPr>
        </p:nvGraphicFramePr>
        <p:xfrm>
          <a:off x="585927" y="389000"/>
          <a:ext cx="10078720" cy="5604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Cholera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Coccidioidomycosis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Creutzfeldt-Jakob disease</a:t>
                      </a:r>
                      <a:r>
                        <a:rPr sz="1800" spc="2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(CJD)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Cryptosporidiosis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Cyclosporiasis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Dengue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Diphtheria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E.Coli and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Shiga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toxin producing</a:t>
                      </a:r>
                      <a:r>
                        <a:rPr sz="1800" spc="-3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E.Coli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Eastern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equine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encephalitis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r>
                        <a:rPr sz="1800" spc="-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Ehrlichiosis/Anaplasmosis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Giardiasis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Gonorrhea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Haemophilus</a:t>
                      </a:r>
                      <a:r>
                        <a:rPr sz="1800" spc="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Influenzae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Hantavirus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71985"/>
              </p:ext>
            </p:extLst>
          </p:nvPr>
        </p:nvGraphicFramePr>
        <p:xfrm>
          <a:off x="377825" y="482600"/>
          <a:ext cx="10506710" cy="5826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3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Hemolytic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uremic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syndrome</a:t>
                      </a:r>
                      <a:r>
                        <a:rPr sz="1800" spc="-2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(HUS)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</a:t>
                      </a:r>
                      <a:r>
                        <a:rPr sz="1800" spc="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r>
                        <a:rPr sz="1800" spc="2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(non-perinatal)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r>
                        <a:rPr sz="1800" spc="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(perinatal)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</a:t>
                      </a:r>
                      <a:r>
                        <a:rPr sz="1800" spc="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C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D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(delta</a:t>
                      </a:r>
                      <a:r>
                        <a:rPr sz="1800" spc="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hepatitis)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Hepatitis</a:t>
                      </a:r>
                      <a:r>
                        <a:rPr sz="1800" spc="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Influenza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 – novel</a:t>
                      </a:r>
                      <a:r>
                        <a:rPr sz="1800" spc="-4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Influenza-associated</a:t>
                      </a:r>
                      <a:r>
                        <a:rPr sz="1800" spc="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hospitalization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Influenza-associated pediatric</a:t>
                      </a:r>
                      <a:r>
                        <a:rPr sz="1800" spc="2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mortality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LaCrosse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 (other</a:t>
                      </a:r>
                      <a:r>
                        <a:rPr sz="1800" spc="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California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serogroup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virus</a:t>
                      </a:r>
                      <a:r>
                        <a:rPr sz="1800" spc="-4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Legionnaire’s</a:t>
                      </a:r>
                      <a:r>
                        <a:rPr sz="1800" spc="-3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Leprosy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(Hansen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Leptospirosis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91682"/>
              </p:ext>
            </p:extLst>
          </p:nvPr>
        </p:nvGraphicFramePr>
        <p:xfrm>
          <a:off x="377825" y="617601"/>
          <a:ext cx="10474960" cy="508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Listeriosis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Lyme</a:t>
                      </a:r>
                      <a:r>
                        <a:rPr sz="1800" spc="-2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Malaria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Measles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642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Meningitis, aseptic (viral)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5259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Meningitis,</a:t>
                      </a:r>
                      <a:r>
                        <a:rPr sz="1800" spc="-2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bacterial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8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Meningococcal</a:t>
                      </a:r>
                      <a:r>
                        <a:rPr sz="1800" spc="-3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MERS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Mumps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8551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Other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anthropod-borne</a:t>
                      </a: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198755" marR="144145" indent="-336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Outbreaks: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community,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foodborne, healthcare-  associated, institutional, waterborne,</a:t>
                      </a:r>
                      <a:r>
                        <a:rPr sz="1800" spc="6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zoonotic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C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Pertussis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R="252095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86787"/>
              </p:ext>
            </p:extLst>
          </p:nvPr>
        </p:nvGraphicFramePr>
        <p:xfrm>
          <a:off x="461962" y="439801"/>
          <a:ext cx="10349230" cy="5724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Name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Palatino Linotype" panose="02040502050505030304" pitchFamily="18" charset="0"/>
                          <a:cs typeface="Century Schoolbook"/>
                        </a:rPr>
                        <a:t>Class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E6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Plague</a:t>
                      </a:r>
                      <a:endParaRPr sz="1800" dirty="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2279015" marR="328295" indent="-19310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Poliomyelitis (including vaccine associated  cases)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Powassan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virus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disease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Psittacosis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Q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 fever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Rabies,</a:t>
                      </a:r>
                      <a:r>
                        <a:rPr sz="1800" spc="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human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Rubella</a:t>
                      </a:r>
                      <a:r>
                        <a:rPr sz="1800" spc="-1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(congenital)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Rubella (non</a:t>
                      </a: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congenital)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Salmonellosis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Severe acute respiratory syndrome</a:t>
                      </a:r>
                      <a:r>
                        <a:rPr sz="1800" spc="5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(SARS)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Shigellosis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Smallpox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A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3130" marR="221615" indent="-6737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Spotted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Fever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Rickettsiosis, </a:t>
                      </a: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including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Rocky  Mountain </a:t>
                      </a:r>
                      <a:r>
                        <a:rPr sz="1800" spc="-10" dirty="0">
                          <a:latin typeface="Palatino Linotype" panose="02040502050505030304" pitchFamily="18" charset="0"/>
                          <a:cs typeface="Century Schoolbook"/>
                        </a:rPr>
                        <a:t>spotted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fever</a:t>
                      </a:r>
                      <a:r>
                        <a:rPr sz="1800" spc="0" dirty="0">
                          <a:latin typeface="Palatino Linotype" panose="02040502050505030304" pitchFamily="18" charset="0"/>
                          <a:cs typeface="Century Schoolbook"/>
                        </a:rPr>
                        <a:t> </a:t>
                      </a:r>
                      <a:r>
                        <a:rPr sz="1800" spc="-5" dirty="0">
                          <a:latin typeface="Palatino Linotype" panose="02040502050505030304" pitchFamily="18" charset="0"/>
                          <a:cs typeface="Century Schoolbook"/>
                        </a:rPr>
                        <a:t>(RMSF)</a:t>
                      </a:r>
                      <a:endParaRPr sz="1800">
                        <a:latin typeface="Palatino Linotype" panose="02040502050505030304" pitchFamily="18" charset="0"/>
                        <a:cs typeface="Century Schoolbook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Palatino Linotype" panose="02040502050505030304" pitchFamily="18" charset="0"/>
                          <a:cs typeface="Century Schoolbook"/>
                        </a:rPr>
                        <a:t>B</a:t>
                      </a: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1025</Words>
  <Application>Microsoft Office PowerPoint</Application>
  <PresentationFormat>Widescreen</PresentationFormat>
  <Paragraphs>268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Palatino Linotype</vt:lpstr>
      <vt:lpstr>Wingdings 2</vt:lpstr>
      <vt:lpstr>Office Theme</vt:lpstr>
      <vt:lpstr>Surveillance Site  Reporting  Requirements  for Infectious  Diseases</vt:lpstr>
      <vt:lpstr>Utilizing This Tool</vt:lpstr>
      <vt:lpstr>WHO is considered a surveillance site?</vt:lpstr>
      <vt:lpstr>WHAT must be reported?</vt:lpstr>
      <vt:lpstr>ABC List (Alphabetical Order) Updated March 22, 2018  Ohio Administrative Code 3701-3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must a report be made?</vt:lpstr>
      <vt:lpstr>WHERE must the report be made?</vt:lpstr>
      <vt:lpstr>WHAT information is needed for a report?</vt:lpstr>
      <vt:lpstr>PowerPoint Presentation</vt:lpstr>
      <vt:lpstr>HOW must a report be made?</vt:lpstr>
      <vt:lpstr>HOW to report to TCHD:</vt:lpstr>
      <vt:lpstr>Class A After-Hours Reporting: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Site Reporting Requirements for Infectious Diseases</dc:title>
  <dc:creator>Katie Seward</dc:creator>
  <cp:lastModifiedBy>Nicole Dorsey</cp:lastModifiedBy>
  <cp:revision>14</cp:revision>
  <dcterms:created xsi:type="dcterms:W3CDTF">2019-01-09T18:41:45Z</dcterms:created>
  <dcterms:modified xsi:type="dcterms:W3CDTF">2019-01-11T14:15:45Z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2019-01-09T00:00:00Z</vt:filetime>
  </property>
</Properties>
</file>